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364" r:id="rId3"/>
    <p:sldId id="471" r:id="rId4"/>
    <p:sldId id="366" r:id="rId5"/>
    <p:sldId id="367" r:id="rId6"/>
    <p:sldId id="459" r:id="rId7"/>
    <p:sldId id="472" r:id="rId8"/>
    <p:sldId id="368" r:id="rId9"/>
    <p:sldId id="477" r:id="rId10"/>
    <p:sldId id="475" r:id="rId11"/>
    <p:sldId id="479" r:id="rId12"/>
    <p:sldId id="257" r:id="rId13"/>
    <p:sldId id="478" r:id="rId14"/>
    <p:sldId id="260" r:id="rId15"/>
    <p:sldId id="498" r:id="rId16"/>
    <p:sldId id="499" r:id="rId17"/>
    <p:sldId id="476" r:id="rId18"/>
    <p:sldId id="481" r:id="rId19"/>
    <p:sldId id="482" r:id="rId20"/>
    <p:sldId id="484" r:id="rId21"/>
    <p:sldId id="485" r:id="rId22"/>
    <p:sldId id="486" r:id="rId23"/>
    <p:sldId id="489" r:id="rId24"/>
    <p:sldId id="488" r:id="rId25"/>
    <p:sldId id="483" r:id="rId26"/>
    <p:sldId id="480" r:id="rId27"/>
    <p:sldId id="490" r:id="rId28"/>
    <p:sldId id="495" r:id="rId29"/>
    <p:sldId id="494" r:id="rId30"/>
    <p:sldId id="496" r:id="rId31"/>
    <p:sldId id="491" r:id="rId32"/>
    <p:sldId id="473" r:id="rId33"/>
    <p:sldId id="474" r:id="rId34"/>
    <p:sldId id="492" r:id="rId35"/>
    <p:sldId id="503" r:id="rId36"/>
    <p:sldId id="504" r:id="rId37"/>
    <p:sldId id="505" r:id="rId38"/>
    <p:sldId id="493" r:id="rId39"/>
    <p:sldId id="500" r:id="rId40"/>
    <p:sldId id="497" r:id="rId41"/>
    <p:sldId id="502" r:id="rId42"/>
    <p:sldId id="501" r:id="rId43"/>
    <p:sldId id="468" r:id="rId44"/>
  </p:sldIdLst>
  <p:sldSz cx="9144000" cy="6858000" type="screen4x3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41" autoAdjust="0"/>
    <p:restoredTop sz="94660" autoAdjust="0"/>
  </p:normalViewPr>
  <p:slideViewPr>
    <p:cSldViewPr>
      <p:cViewPr varScale="1">
        <p:scale>
          <a:sx n="64" d="100"/>
          <a:sy n="64" d="100"/>
        </p:scale>
        <p:origin x="14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4EA5CDDD-4A88-40B6-AC84-46DF0FB25AAC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CA1D1D9C-4DB3-4936-AD2A-D89BF485F1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numCol="1"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numCol="1"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45DEFE-6121-4F9E-9C44-791BA07EA0A9}" type="datetime1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82FD281C-620D-4A92-82E1-EF094AD81580}" type="datetime1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numCol="1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D1654C76-A604-4F8B-86B5-7155416283EA}" type="datetime1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6DF856C-4751-466E-B865-BEBFCEBA6F8A}" type="datetime1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numCol="1"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numCol="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FC0D2832-1679-4382-AB63-6700E0DFC66F}" type="datetime1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EECC2BA0-55B1-4645-BD9D-A9C4BA6B7052}" type="datetime1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numCol="1"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numCol="1"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404DC65-206B-4336-8785-797B2B208B01}" type="datetime1">
              <a:rPr lang="en-US" smtClean="0"/>
              <a:t>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608C75-4803-4DEF-BB34-1CF29709C831}" type="datetime1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E6FAC6F-D151-4B62-84B0-9275E46542D7}" type="datetime1">
              <a:rPr lang="en-US" smtClean="0"/>
              <a:t>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numCol="1"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 numCol="1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AED63999-E772-451E-80A5-4E9AEF34565C}" type="datetime1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numCol="1"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 numCol="1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0592ED-089C-4377-983B-CF4CFB0DCE21}" type="datetime1">
              <a:rPr lang="en-US" smtClean="0"/>
              <a:t>1/20/2020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 numCol="1"/>
          <a:lstStyle/>
          <a:p>
            <a:r>
              <a:rPr lang="en-US"/>
              <a:t>LIS 654 - Information Technologies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numCol="1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0E26EF3-C339-4287-BC4F-C0BF4AA88C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LIS 654 - Information Technologies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BF413F8-5378-47F9-A008-1B2F5945A245}" type="datetime1">
              <a:rPr lang="en-US" smtClean="0"/>
              <a:t>1/20/2020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ker_cultur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keyestudio.com/KS0361(KS0365)_keyestudio_37_in_1_Starter_Kit_for_BBC_micro:bi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#lang=en" TargetMode="External"/><Relationship Id="rId2" Type="http://schemas.openxmlformats.org/officeDocument/2006/relationships/hyperlink" Target="https://microbit-micropython.readthedocs.io/en/latest/tutorials/hello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crobit-micropython.readthedocs.io/en/latest/tutorials/gestures.html" TargetMode="External"/><Relationship Id="rId4" Type="http://schemas.openxmlformats.org/officeDocument/2006/relationships/hyperlink" Target="https://microbit-micropython.readthedocs.io/en/latest/tutorials/images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with.mu/en/downloa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numCol="1">
            <a:noAutofit/>
          </a:bodyPr>
          <a:lstStyle/>
          <a:p>
            <a:r>
              <a:rPr lang="en-US" sz="5400" dirty="0"/>
              <a:t>INFO 697 - Rapid Prototyping and Physical Computing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numCol="1"/>
          <a:lstStyle/>
          <a:p>
            <a:r>
              <a:rPr lang="en-US" dirty="0"/>
              <a:t>Week 1 – Intro to making and physical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0E26EF3-C339-4287-BC4F-C0BF4AA88CB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A780-36D4-47F6-A919-EAB5AC5F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0AE7D-3751-4EAE-9B21-0EA50278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8434" name="Picture 2" descr="Image result for maker movement">
            <a:extLst>
              <a:ext uri="{FF2B5EF4-FFF2-40B4-BE49-F238E27FC236}">
                <a16:creationId xmlns:a16="http://schemas.microsoft.com/office/drawing/2014/main" id="{98F1DBBA-2830-4EBD-A388-5EE6F469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4946741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9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95217-EA70-413C-9049-A6ECC5A5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 descr="Image result for churning butter">
            <a:extLst>
              <a:ext uri="{FF2B5EF4-FFF2-40B4-BE49-F238E27FC236}">
                <a16:creationId xmlns:a16="http://schemas.microsoft.com/office/drawing/2014/main" id="{85CE76CE-C15D-428E-97FE-5AEF45E82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479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uying butter">
            <a:extLst>
              <a:ext uri="{FF2B5EF4-FFF2-40B4-BE49-F238E27FC236}">
                <a16:creationId xmlns:a16="http://schemas.microsoft.com/office/drawing/2014/main" id="{9CF2138D-E712-4E57-A650-D8BC6F02B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65" y="3923665"/>
            <a:ext cx="2934335" cy="293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EFACFA93-9D98-4DEF-906B-BCC697EEA7F4}"/>
              </a:ext>
            </a:extLst>
          </p:cNvPr>
          <p:cNvSpPr/>
          <p:nvPr/>
        </p:nvSpPr>
        <p:spPr>
          <a:xfrm>
            <a:off x="3049524" y="1543050"/>
            <a:ext cx="3044952" cy="1219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A807D-1F41-40B2-9434-1CD207FA6A49}"/>
              </a:ext>
            </a:extLst>
          </p:cNvPr>
          <p:cNvSpPr txBox="1"/>
          <p:nvPr/>
        </p:nvSpPr>
        <p:spPr>
          <a:xfrm>
            <a:off x="1371600" y="2762250"/>
            <a:ext cx="2245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Makers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0C947-E578-4C89-9B60-2410AC271368}"/>
              </a:ext>
            </a:extLst>
          </p:cNvPr>
          <p:cNvSpPr txBox="1"/>
          <p:nvPr/>
        </p:nvSpPr>
        <p:spPr>
          <a:xfrm>
            <a:off x="4650485" y="2762250"/>
            <a:ext cx="3316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Consumers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35599DE1-87BF-44BC-B8C3-0E8CA3BC9A67}"/>
              </a:ext>
            </a:extLst>
          </p:cNvPr>
          <p:cNvSpPr/>
          <p:nvPr/>
        </p:nvSpPr>
        <p:spPr>
          <a:xfrm rot="5400000">
            <a:off x="3585367" y="2996661"/>
            <a:ext cx="1628204" cy="316013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0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Maker Culture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dirty="0"/>
              <a:t>“Maker culture emphasizes </a:t>
            </a:r>
            <a:r>
              <a:rPr lang="en-US" sz="2800" i="1" dirty="0"/>
              <a:t>learning-through-doing</a:t>
            </a:r>
            <a:r>
              <a:rPr lang="en-US" sz="2800" dirty="0"/>
              <a:t> (active learning) in a </a:t>
            </a:r>
            <a:r>
              <a:rPr lang="en-US" sz="2800" i="1" dirty="0"/>
              <a:t>social environment</a:t>
            </a:r>
            <a:r>
              <a:rPr lang="en-US" sz="2800" dirty="0"/>
              <a:t>. Maker culture emphasizes informal, networked, peer-led, and shared learning motivated by fun and self-fulfillment.”</a:t>
            </a:r>
          </a:p>
          <a:p>
            <a:endParaRPr lang="en-US" sz="2800" dirty="0"/>
          </a:p>
          <a:p>
            <a:r>
              <a:rPr lang="en-US" sz="2800" dirty="0"/>
              <a:t>Source: Wikipedia - </a:t>
            </a:r>
            <a:r>
              <a:rPr lang="en-US" sz="2800" dirty="0">
                <a:hlinkClick r:id="rId2"/>
              </a:rPr>
              <a:t>https://en.wikipedia.org/wiki/Maker_culture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35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4DB73-9BB3-4642-8762-EE539ABE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605909C-38E9-47D1-A611-357269F61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r="14502"/>
          <a:stretch/>
        </p:blipFill>
        <p:spPr bwMode="auto">
          <a:xfrm>
            <a:off x="1" y="0"/>
            <a:ext cx="91440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0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makers make?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3D Printing objects</a:t>
            </a:r>
          </a:p>
          <a:p>
            <a:r>
              <a:rPr lang="en-US" dirty="0"/>
              <a:t>Computer programs</a:t>
            </a:r>
          </a:p>
          <a:p>
            <a:r>
              <a:rPr lang="en-US" dirty="0"/>
              <a:t>Digital media</a:t>
            </a:r>
          </a:p>
          <a:p>
            <a:r>
              <a:rPr lang="en-US" dirty="0"/>
              <a:t>Photography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Hardware</a:t>
            </a:r>
          </a:p>
          <a:p>
            <a:r>
              <a:rPr lang="en-US" dirty="0"/>
              <a:t>Robotics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Jewelry </a:t>
            </a:r>
          </a:p>
          <a:p>
            <a:r>
              <a:rPr lang="en-US" dirty="0"/>
              <a:t>Food</a:t>
            </a:r>
          </a:p>
          <a:p>
            <a:r>
              <a:rPr lang="en-US" dirty="0"/>
              <a:t>Wood works</a:t>
            </a:r>
          </a:p>
          <a:p>
            <a:r>
              <a:rPr lang="en-US" dirty="0"/>
              <a:t>Clothing</a:t>
            </a:r>
          </a:p>
          <a:p>
            <a:r>
              <a:rPr lang="en-US" dirty="0"/>
              <a:t>Knitted items</a:t>
            </a:r>
          </a:p>
          <a:p>
            <a:r>
              <a:rPr lang="en-US" dirty="0"/>
              <a:t>Paper Crafts</a:t>
            </a:r>
          </a:p>
          <a:p>
            <a:r>
              <a:rPr lang="en-US" dirty="0"/>
              <a:t>Legos &amp; other building blocks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0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880D-4F94-443C-AA09-507B0A7C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Utopian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F41E-C8AB-43E8-9A5B-5C85BDDB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Making is often articulated in </a:t>
            </a:r>
            <a:r>
              <a:rPr lang="en-US" sz="2800" i="1" dirty="0"/>
              <a:t>utopian </a:t>
            </a:r>
            <a:r>
              <a:rPr lang="en-US" sz="2800" dirty="0"/>
              <a:t>terms</a:t>
            </a:r>
          </a:p>
          <a:p>
            <a:pPr lvl="1"/>
            <a:r>
              <a:rPr lang="en-US" sz="2800" dirty="0"/>
              <a:t>It is envisioned to </a:t>
            </a:r>
            <a:r>
              <a:rPr lang="en-US" sz="2800" i="1" dirty="0"/>
              <a:t>democratize technology production</a:t>
            </a:r>
          </a:p>
          <a:p>
            <a:pPr lvl="1"/>
            <a:endParaRPr lang="en-US" sz="2800" i="1" dirty="0"/>
          </a:p>
          <a:p>
            <a:r>
              <a:rPr lang="en-US" sz="2800" dirty="0"/>
              <a:t>Critics question the inherent </a:t>
            </a:r>
            <a:r>
              <a:rPr lang="en-US" sz="2800" i="1" dirty="0" err="1"/>
              <a:t>technosolutionism</a:t>
            </a:r>
            <a:endParaRPr lang="en-US" sz="2800" i="1" dirty="0"/>
          </a:p>
          <a:p>
            <a:pPr lvl="1"/>
            <a:r>
              <a:rPr lang="en-US" sz="2800" dirty="0"/>
              <a:t>i.e. can technology solve complex sociocultural problems? Is this unrealistic and/or naïve?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E583E-8A34-4362-866C-626B212C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2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A31F-C9FB-4B64-BDFC-659B933F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“making” fit into our design practices?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1233A-749B-450A-877C-039F5E428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We’ll consider this from a variety of theoretical perspectives, both in our readings and hands-on work with physical computing throughout the term</a:t>
            </a:r>
          </a:p>
          <a:p>
            <a:r>
              <a:rPr lang="en-US" sz="2400" dirty="0"/>
              <a:t>Including:</a:t>
            </a:r>
          </a:p>
          <a:p>
            <a:pPr lvl="1"/>
            <a:r>
              <a:rPr lang="en-US" sz="2400" dirty="0"/>
              <a:t>Design thinking</a:t>
            </a:r>
          </a:p>
          <a:p>
            <a:pPr lvl="1"/>
            <a:r>
              <a:rPr lang="en-US" sz="2400" dirty="0"/>
              <a:t>Critical making</a:t>
            </a:r>
          </a:p>
          <a:p>
            <a:pPr lvl="1"/>
            <a:r>
              <a:rPr lang="en-US" sz="2400" dirty="0"/>
              <a:t>Material speculation</a:t>
            </a:r>
          </a:p>
          <a:p>
            <a:pPr lvl="1"/>
            <a:r>
              <a:rPr lang="en-US" sz="2400" dirty="0"/>
              <a:t>Open and inclusive design</a:t>
            </a:r>
          </a:p>
          <a:p>
            <a:pPr lvl="1"/>
            <a:r>
              <a:rPr lang="en-US" sz="2400" dirty="0"/>
              <a:t>And others…!</a:t>
            </a:r>
          </a:p>
          <a:p>
            <a:pPr marL="411480" lvl="1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D7471-1B9D-4571-9045-6DE1E4B4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29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3A00AE-63B1-4273-9AAB-B9815712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computing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5A17DE-479C-4908-BF06-B4B44BB8D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Bridging the gap between the physical and virtual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3DAFC-5870-445A-882D-379A9E61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2" descr="Image result for physical computing">
            <a:extLst>
              <a:ext uri="{FF2B5EF4-FFF2-40B4-BE49-F238E27FC236}">
                <a16:creationId xmlns:a16="http://schemas.microsoft.com/office/drawing/2014/main" id="{9B5050CC-ECAA-4128-A215-2FB6D9562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784205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34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627E51-6EF1-40B0-A908-6B86D430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and Machines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1E4A3-A3FD-48D4-8C5A-F17F9CEC9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Our bodies and abilities define how we can “talk” to devices (</a:t>
            </a:r>
            <a:r>
              <a:rPr lang="en-US" sz="2800" b="1" dirty="0"/>
              <a:t>input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Our sensory system defines how we can “listen” to devices (</a:t>
            </a:r>
            <a:r>
              <a:rPr lang="en-US" sz="2800" b="1" dirty="0"/>
              <a:t>output</a:t>
            </a:r>
            <a:r>
              <a:rPr lang="en-US" sz="2800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4EC72-6259-476B-B4E8-B98B5C88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126" name="Picture 6" descr="Image result for human senses">
            <a:extLst>
              <a:ext uri="{FF2B5EF4-FFF2-40B4-BE49-F238E27FC236}">
                <a16:creationId xmlns:a16="http://schemas.microsoft.com/office/drawing/2014/main" id="{B884B3E4-4484-4CB6-AD76-EE49A0C76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93"/>
          <a:stretch/>
        </p:blipFill>
        <p:spPr bwMode="auto">
          <a:xfrm>
            <a:off x="228600" y="4291012"/>
            <a:ext cx="8034246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7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AA46D-3094-46D5-BDBA-697717FC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146" name="Picture 2" descr="https://d3ansictanv2wj.cloudfront.net/dcnp_0801-87d623401a15e21020790643f5502f80.png">
            <a:extLst>
              <a:ext uri="{FF2B5EF4-FFF2-40B4-BE49-F238E27FC236}">
                <a16:creationId xmlns:a16="http://schemas.microsoft.com/office/drawing/2014/main" id="{1433342A-8245-4047-845C-6F8EE3F05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13130"/>
            <a:ext cx="3295121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58423A-7EF3-40D0-A65D-5A0ABE25356A}"/>
              </a:ext>
            </a:extLst>
          </p:cNvPr>
          <p:cNvSpPr/>
          <p:nvPr/>
        </p:nvSpPr>
        <p:spPr>
          <a:xfrm>
            <a:off x="62158" y="63246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uardian"/>
              </a:rPr>
              <a:t>“How the computer sees us” </a:t>
            </a:r>
            <a:r>
              <a:rPr lang="en-US" dirty="0">
                <a:latin typeface="Guardian"/>
              </a:rPr>
              <a:t>from Physical Computing (image: Tom </a:t>
            </a:r>
            <a:r>
              <a:rPr lang="en-US" dirty="0" err="1">
                <a:latin typeface="Guardian"/>
              </a:rPr>
              <a:t>Igoe</a:t>
            </a:r>
            <a:r>
              <a:rPr lang="en-US" dirty="0">
                <a:latin typeface="Guardian"/>
              </a:rPr>
              <a:t>, Dan O’Sullivan)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62394-794A-47CB-BEB1-087A233209E6}"/>
              </a:ext>
            </a:extLst>
          </p:cNvPr>
          <p:cNvSpPr txBox="1"/>
          <p:nvPr/>
        </p:nvSpPr>
        <p:spPr>
          <a:xfrm>
            <a:off x="1188625" y="2700794"/>
            <a:ext cx="2393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A531F-0FD6-4D2F-B674-5A7859456A22}"/>
              </a:ext>
            </a:extLst>
          </p:cNvPr>
          <p:cNvSpPr txBox="1"/>
          <p:nvPr/>
        </p:nvSpPr>
        <p:spPr>
          <a:xfrm>
            <a:off x="6065855" y="2514600"/>
            <a:ext cx="2209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Is this still accurate?</a:t>
            </a:r>
          </a:p>
        </p:txBody>
      </p:sp>
    </p:spTree>
    <p:extLst>
      <p:ext uri="{BB962C8B-B14F-4D97-AF65-F5344CB8AC3E}">
        <p14:creationId xmlns:p14="http://schemas.microsoft.com/office/powerpoint/2010/main" val="141823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057400"/>
            <a:ext cx="2743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431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B5E9D-9189-4B03-A653-98FE7C51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2CACB-227F-4D4D-8033-4D331A039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19189" r="33333" b="20295"/>
          <a:stretch/>
        </p:blipFill>
        <p:spPr>
          <a:xfrm>
            <a:off x="1" y="1333500"/>
            <a:ext cx="8363414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08C11-C11C-40D1-87D3-01B271AAA2E5}"/>
              </a:ext>
            </a:extLst>
          </p:cNvPr>
          <p:cNvSpPr txBox="1"/>
          <p:nvPr/>
        </p:nvSpPr>
        <p:spPr>
          <a:xfrm>
            <a:off x="-76200" y="6172200"/>
            <a:ext cx="867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Charlier</a:t>
            </a:r>
            <a:r>
              <a:rPr lang="en-US" i="1" dirty="0"/>
              <a:t>, M. (2015). Designing Connected Products: UX for the Consumer Internet of Things.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8C9F64-BD35-48F1-91DC-BA45FECC23EB}"/>
              </a:ext>
            </a:extLst>
          </p:cNvPr>
          <p:cNvSpPr/>
          <p:nvPr/>
        </p:nvSpPr>
        <p:spPr>
          <a:xfrm>
            <a:off x="609600" y="6858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INPUT</a:t>
            </a:r>
            <a:r>
              <a:rPr lang="en-US" sz="2400" dirty="0"/>
              <a:t>: Ways of sensing human physical energy and expressions.</a:t>
            </a:r>
          </a:p>
        </p:txBody>
      </p:sp>
    </p:spTree>
    <p:extLst>
      <p:ext uri="{BB962C8B-B14F-4D97-AF65-F5344CB8AC3E}">
        <p14:creationId xmlns:p14="http://schemas.microsoft.com/office/powerpoint/2010/main" val="90650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0E63C-B2ED-44E3-9140-FD0B041D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18AC0-153B-4E62-A6BC-4B9EFA9AD5F0}"/>
              </a:ext>
            </a:extLst>
          </p:cNvPr>
          <p:cNvSpPr txBox="1"/>
          <p:nvPr/>
        </p:nvSpPr>
        <p:spPr>
          <a:xfrm>
            <a:off x="-76200" y="6172200"/>
            <a:ext cx="867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Charlier</a:t>
            </a:r>
            <a:r>
              <a:rPr lang="en-US" i="1" dirty="0"/>
              <a:t>, M. (2015). Designing Connected Products: UX for the Consumer Internet of Things.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94C4B-AA49-4AC6-9F00-DA1E6F7D3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18889" r="32500" b="33704"/>
          <a:stretch/>
        </p:blipFill>
        <p:spPr>
          <a:xfrm>
            <a:off x="0" y="1752600"/>
            <a:ext cx="8343900" cy="365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36AA54-E531-42B5-B436-2CC89ABD3071}"/>
              </a:ext>
            </a:extLst>
          </p:cNvPr>
          <p:cNvSpPr/>
          <p:nvPr/>
        </p:nvSpPr>
        <p:spPr>
          <a:xfrm>
            <a:off x="609600" y="826353"/>
            <a:ext cx="75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OUTPUT</a:t>
            </a:r>
            <a:r>
              <a:rPr lang="en-US" sz="2400" dirty="0"/>
              <a:t>: Computer changes the world in some way, e.g. moving something, making a sound, etc. </a:t>
            </a:r>
          </a:p>
        </p:txBody>
      </p:sp>
    </p:spTree>
    <p:extLst>
      <p:ext uri="{BB962C8B-B14F-4D97-AF65-F5344CB8AC3E}">
        <p14:creationId xmlns:p14="http://schemas.microsoft.com/office/powerpoint/2010/main" val="4245014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6A7A1E-D86F-4D91-A5E3-04075DFB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Computing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815E7-CE0B-420A-9000-75A11A457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A conversation between the physical world and the virtual world of the computer</a:t>
            </a:r>
          </a:p>
          <a:p>
            <a:endParaRPr lang="en-US" sz="2800" i="1" dirty="0"/>
          </a:p>
          <a:p>
            <a:r>
              <a:rPr lang="en-US" sz="2800" i="1" dirty="0"/>
              <a:t>Transduction</a:t>
            </a:r>
            <a:r>
              <a:rPr lang="en-US" sz="2800" dirty="0"/>
              <a:t>, the conversion of one form of energy into another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89618F-EAE6-4C42-86E0-8FC30308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194" name="Picture 2" descr="Image result for touch">
            <a:extLst>
              <a:ext uri="{FF2B5EF4-FFF2-40B4-BE49-F238E27FC236}">
                <a16:creationId xmlns:a16="http://schemas.microsoft.com/office/drawing/2014/main" id="{59F61902-7AF8-4E25-9A9A-CF0996A65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7150" y="3902605"/>
            <a:ext cx="1415562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F32D4-37EA-41F4-9FCD-6A43CC1B38F4}"/>
              </a:ext>
            </a:extLst>
          </p:cNvPr>
          <p:cNvSpPr txBox="1"/>
          <p:nvPr/>
        </p:nvSpPr>
        <p:spPr>
          <a:xfrm>
            <a:off x="457200" y="6091535"/>
            <a:ext cx="209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energy</a:t>
            </a:r>
          </a:p>
        </p:txBody>
      </p:sp>
      <p:pic>
        <p:nvPicPr>
          <p:cNvPr id="8196" name="Picture 4" descr="Image result for computer icon">
            <a:extLst>
              <a:ext uri="{FF2B5EF4-FFF2-40B4-BE49-F238E27FC236}">
                <a16:creationId xmlns:a16="http://schemas.microsoft.com/office/drawing/2014/main" id="{069D269E-A94B-4DD3-AE74-466F44F08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02055"/>
            <a:ext cx="2100264" cy="210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77553-D3E8-4A7A-850B-9D5FFDE8CD32}"/>
              </a:ext>
            </a:extLst>
          </p:cNvPr>
          <p:cNvSpPr txBox="1"/>
          <p:nvPr/>
        </p:nvSpPr>
        <p:spPr>
          <a:xfrm>
            <a:off x="5791200" y="6091534"/>
            <a:ext cx="2240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Electrical Signals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37279EC2-2CE8-426F-A596-9399281620AC}"/>
              </a:ext>
            </a:extLst>
          </p:cNvPr>
          <p:cNvSpPr/>
          <p:nvPr/>
        </p:nvSpPr>
        <p:spPr>
          <a:xfrm>
            <a:off x="2438399" y="4343400"/>
            <a:ext cx="3200401" cy="13055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Transduction</a:t>
            </a:r>
          </a:p>
        </p:txBody>
      </p:sp>
    </p:spTree>
    <p:extLst>
      <p:ext uri="{BB962C8B-B14F-4D97-AF65-F5344CB8AC3E}">
        <p14:creationId xmlns:p14="http://schemas.microsoft.com/office/powerpoint/2010/main" val="227325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846D-735A-4D69-83BB-B24EC3E8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6F53-7BCD-4E8F-8850-9115AFEE7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>
            <a:normAutofit/>
          </a:bodyPr>
          <a:lstStyle/>
          <a:p>
            <a:r>
              <a:rPr lang="en-US" sz="3200" dirty="0"/>
              <a:t>What does this do?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 microphone converts sound into an electrical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203B1-39A0-486E-84D5-31A8713F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218" name="Picture 2" descr="Image result for microphone">
            <a:extLst>
              <a:ext uri="{FF2B5EF4-FFF2-40B4-BE49-F238E27FC236}">
                <a16:creationId xmlns:a16="http://schemas.microsoft.com/office/drawing/2014/main" id="{D486C537-1BEC-42E4-A48C-384E1AA2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1066800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36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961B-0CBD-40E8-86C8-73CC8CF7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Interaction: Input, Output, and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BBC9-D529-4B86-AA4A-EA0256E1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computer</a:t>
            </a:r>
            <a:r>
              <a:rPr lang="en-US" dirty="0"/>
              <a:t> converts the changes in energy given off by our bodies, in the form of heat, light, sound, and so forth, into changing electronic signals that it can interpret</a:t>
            </a:r>
          </a:p>
          <a:p>
            <a:pPr lvl="1"/>
            <a:r>
              <a:rPr lang="en-US" b="1" dirty="0"/>
              <a:t>Sensors</a:t>
            </a:r>
            <a:r>
              <a:rPr lang="en-US" dirty="0"/>
              <a:t> facilitate this transduction process</a:t>
            </a:r>
          </a:p>
          <a:p>
            <a:pPr lvl="1"/>
            <a:r>
              <a:rPr lang="en-US" dirty="0"/>
              <a:t>Very simple computers, called </a:t>
            </a:r>
            <a:r>
              <a:rPr lang="en-US" b="1" dirty="0"/>
              <a:t>microcontrollers</a:t>
            </a:r>
            <a:r>
              <a:rPr lang="en-US" dirty="0"/>
              <a:t>, read sensors and convert their </a:t>
            </a:r>
            <a:r>
              <a:rPr lang="en-US" i="1" dirty="0"/>
              <a:t>output</a:t>
            </a:r>
            <a:r>
              <a:rPr lang="en-US" dirty="0"/>
              <a:t> into data</a:t>
            </a:r>
          </a:p>
          <a:p>
            <a:r>
              <a:rPr lang="en-US" sz="2400" b="1" dirty="0"/>
              <a:t>Input</a:t>
            </a:r>
            <a:r>
              <a:rPr lang="en-US" sz="2400" dirty="0"/>
              <a:t> and </a:t>
            </a:r>
            <a:r>
              <a:rPr lang="en-US" sz="2400" b="1" dirty="0"/>
              <a:t>output</a:t>
            </a:r>
            <a:r>
              <a:rPr lang="en-US" sz="2400" dirty="0"/>
              <a:t> are the physical parts of physical computing.</a:t>
            </a:r>
          </a:p>
          <a:p>
            <a:r>
              <a:rPr lang="en-US" sz="2200" b="1" dirty="0"/>
              <a:t>Processing</a:t>
            </a:r>
            <a:r>
              <a:rPr lang="en-US" sz="2200" dirty="0"/>
              <a:t> requires a computer to read the input, make decisions based on the changes it reads, and activate outputs.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D70F6-B729-4D5B-BE9B-20369770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42" name="Picture 2" descr="Image result for programming">
            <a:extLst>
              <a:ext uri="{FF2B5EF4-FFF2-40B4-BE49-F238E27FC236}">
                <a16:creationId xmlns:a16="http://schemas.microsoft.com/office/drawing/2014/main" id="{A77ADEB0-77D9-4055-887E-1F8B39E64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358568"/>
            <a:ext cx="1828800" cy="13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01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4EF16-1F5A-4ACC-9808-F581172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Computing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5A4052-8536-4BDE-AD04-DB1C70360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80DF1-FEE2-4CCA-AA72-17EA9BBE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 descr="Image result for physical computing">
            <a:extLst>
              <a:ext uri="{FF2B5EF4-FFF2-40B4-BE49-F238E27FC236}">
                <a16:creationId xmlns:a16="http://schemas.microsoft.com/office/drawing/2014/main" id="{4F8145EE-0F9D-41EB-8B14-776636FE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31299"/>
            <a:ext cx="8111643" cy="31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3E9F743-9339-4ABF-B22B-3EB1B925BB88}"/>
              </a:ext>
            </a:extLst>
          </p:cNvPr>
          <p:cNvSpPr/>
          <p:nvPr/>
        </p:nvSpPr>
        <p:spPr>
          <a:xfrm rot="20461905">
            <a:off x="4068975" y="4125592"/>
            <a:ext cx="396451" cy="1168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D9343-4043-4954-BC79-C7B68A23F873}"/>
              </a:ext>
            </a:extLst>
          </p:cNvPr>
          <p:cNvSpPr/>
          <p:nvPr/>
        </p:nvSpPr>
        <p:spPr>
          <a:xfrm>
            <a:off x="914400" y="5434963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An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actuator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is a component of a machine that is responsible for moving and controlling a mechanism or system, aka a "mover"</a:t>
            </a:r>
            <a:endParaRPr lang="en-US" sz="2400" dirty="0"/>
          </a:p>
        </p:txBody>
      </p:sp>
      <p:pic>
        <p:nvPicPr>
          <p:cNvPr id="7170" name="Picture 2" descr="Image result for cell phone vibrate">
            <a:extLst>
              <a:ext uri="{FF2B5EF4-FFF2-40B4-BE49-F238E27FC236}">
                <a16:creationId xmlns:a16="http://schemas.microsoft.com/office/drawing/2014/main" id="{9F2CE805-2CE3-4C05-BEF8-E30F05DA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77" y="3880881"/>
            <a:ext cx="1660364" cy="16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ouching smartphone">
            <a:extLst>
              <a:ext uri="{FF2B5EF4-FFF2-40B4-BE49-F238E27FC236}">
                <a16:creationId xmlns:a16="http://schemas.microsoft.com/office/drawing/2014/main" id="{42260B8A-2015-4DB1-8F78-6F051D11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22" y="1235236"/>
            <a:ext cx="2002078" cy="11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micro bit">
            <a:extLst>
              <a:ext uri="{FF2B5EF4-FFF2-40B4-BE49-F238E27FC236}">
                <a16:creationId xmlns:a16="http://schemas.microsoft.com/office/drawing/2014/main" id="{E1EC2ECE-6E62-45C9-9BD7-CA448760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91" y="1487799"/>
            <a:ext cx="1421270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779D8-49E1-4122-9A75-32E6CF37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14AAA-CF38-4CBD-8F2E-F650AAED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100" name="Picture 4" descr="Image result for microcontrollers">
            <a:extLst>
              <a:ext uri="{FF2B5EF4-FFF2-40B4-BE49-F238E27FC236}">
                <a16:creationId xmlns:a16="http://schemas.microsoft.com/office/drawing/2014/main" id="{6E8BB57F-3321-4A92-8FB0-B02E29796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0" y="457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micro bit">
            <a:extLst>
              <a:ext uri="{FF2B5EF4-FFF2-40B4-BE49-F238E27FC236}">
                <a16:creationId xmlns:a16="http://schemas.microsoft.com/office/drawing/2014/main" id="{C40270A0-9A10-49B4-8B88-087575F7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526" y="1828800"/>
            <a:ext cx="3178582" cy="268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0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072BB3-401E-4D3F-BB5D-AB4D7F14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A2F7B-2D72-4C0D-A8A6-DF4EAE5A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Serve as the gateway between the physical and the virtual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Handle input/output/processing by: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800" dirty="0"/>
              <a:t>Receiving information from sensors,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800" dirty="0"/>
              <a:t>controlling basic motors and other devices that create physical change, and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800" dirty="0"/>
              <a:t>sending information to computers and other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9EB1A-FE68-460D-B0DC-D9B4D8DA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4D6A81-BC8F-4BA8-B3D5-B99F4C100BAA}"/>
              </a:ext>
            </a:extLst>
          </p:cNvPr>
          <p:cNvGrpSpPr/>
          <p:nvPr/>
        </p:nvGrpSpPr>
        <p:grpSpPr>
          <a:xfrm>
            <a:off x="1697202" y="2133600"/>
            <a:ext cx="5313198" cy="1354119"/>
            <a:chOff x="1697202" y="2133600"/>
            <a:chExt cx="5313198" cy="1354119"/>
          </a:xfrm>
        </p:grpSpPr>
        <p:pic>
          <p:nvPicPr>
            <p:cNvPr id="7" name="Picture 2" descr="Image result for touch">
              <a:extLst>
                <a:ext uri="{FF2B5EF4-FFF2-40B4-BE49-F238E27FC236}">
                  <a16:creationId xmlns:a16="http://schemas.microsoft.com/office/drawing/2014/main" id="{7908F81B-CCC7-4ECD-8913-94BF43E39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917928" y="2197638"/>
              <a:ext cx="912664" cy="135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Image result for computer icon">
              <a:extLst>
                <a:ext uri="{FF2B5EF4-FFF2-40B4-BE49-F238E27FC236}">
                  <a16:creationId xmlns:a16="http://schemas.microsoft.com/office/drawing/2014/main" id="{F1E35951-44FF-47E1-9C94-016DFA775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281" y="2133600"/>
              <a:ext cx="1354119" cy="135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649295A6-B025-4F1C-AFF0-106740B35DFA}"/>
                </a:ext>
              </a:extLst>
            </p:cNvPr>
            <p:cNvSpPr/>
            <p:nvPr/>
          </p:nvSpPr>
          <p:spPr>
            <a:xfrm>
              <a:off x="3240254" y="2389788"/>
              <a:ext cx="2063420" cy="841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pic>
          <p:nvPicPr>
            <p:cNvPr id="10" name="Picture 6" descr="Image result for micro bit">
              <a:extLst>
                <a:ext uri="{FF2B5EF4-FFF2-40B4-BE49-F238E27FC236}">
                  <a16:creationId xmlns:a16="http://schemas.microsoft.com/office/drawing/2014/main" id="{8917FD44-E256-4C06-A7E5-C07E4418F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608" y="2394909"/>
              <a:ext cx="832711" cy="703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214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00D777-A264-43F9-B2C9-B4FC0366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Alternatives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5BF1E-69FA-4FAF-ACE9-9BA058391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Arduino</a:t>
            </a:r>
            <a:r>
              <a:rPr lang="en-US" dirty="0"/>
              <a:t> is an “open-source electronics prototyping platform based on flexible, easy-to use hardware and software”</a:t>
            </a:r>
          </a:p>
          <a:p>
            <a:pPr lvl="1"/>
            <a:r>
              <a:rPr lang="en-US" dirty="0"/>
              <a:t>Very popular </a:t>
            </a:r>
            <a:r>
              <a:rPr lang="en-US" i="1" dirty="0"/>
              <a:t>single board microcontrollers </a:t>
            </a:r>
            <a:r>
              <a:rPr lang="en-US" dirty="0"/>
              <a:t>with extensive community support, tutorials, and hardware for purchase</a:t>
            </a:r>
          </a:p>
          <a:p>
            <a:r>
              <a:rPr lang="en-US" dirty="0"/>
              <a:t>There are many, many other microcontroller and single-board computer devices for DIY projects!</a:t>
            </a:r>
          </a:p>
          <a:p>
            <a:pPr lvl="1"/>
            <a:r>
              <a:rPr lang="en-US" dirty="0"/>
              <a:t>E.g. </a:t>
            </a:r>
            <a:r>
              <a:rPr lang="en-US" b="1" dirty="0"/>
              <a:t>Adafruit’s Feather </a:t>
            </a:r>
            <a:r>
              <a:rPr lang="en-US" dirty="0"/>
              <a:t>development boards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b="1" dirty="0"/>
              <a:t>Raspberry Pi </a:t>
            </a:r>
            <a:r>
              <a:rPr lang="en-US" dirty="0"/>
              <a:t>is a popular series of small </a:t>
            </a:r>
            <a:r>
              <a:rPr lang="en-US" i="1" dirty="0"/>
              <a:t>single-board computers </a:t>
            </a:r>
          </a:p>
          <a:p>
            <a:pPr lvl="1"/>
            <a:r>
              <a:rPr lang="en-US" dirty="0"/>
              <a:t>Single-board computers are a tiny version of a full-fledged computer with CPU, RAM, ports, display output, secondary storage, etc.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ED7750-2DB3-48E9-BAAA-D6BB517F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7D5ED-E568-4AAD-AF10-21716C0B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5362" name="Picture 2" descr="Featured image of Best Single Board Computers 2018 (Raspberry Pi Alternatives)">
            <a:extLst>
              <a:ext uri="{FF2B5EF4-FFF2-40B4-BE49-F238E27FC236}">
                <a16:creationId xmlns:a16="http://schemas.microsoft.com/office/drawing/2014/main" id="{C972E2F0-A50D-4209-BD92-1DCEB34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07EA5-D495-498B-AE33-B859846E73BE}"/>
              </a:ext>
            </a:extLst>
          </p:cNvPr>
          <p:cNvSpPr txBox="1"/>
          <p:nvPr/>
        </p:nvSpPr>
        <p:spPr>
          <a:xfrm>
            <a:off x="1905000" y="1143000"/>
            <a:ext cx="5970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Odroid</a:t>
            </a:r>
            <a:r>
              <a:rPr lang="en-US" sz="2800" dirty="0"/>
              <a:t>, Asus Tinker Board, Raspberry Pi</a:t>
            </a:r>
          </a:p>
        </p:txBody>
      </p:sp>
    </p:spTree>
    <p:extLst>
      <p:ext uri="{BB962C8B-B14F-4D97-AF65-F5344CB8AC3E}">
        <p14:creationId xmlns:p14="http://schemas.microsoft.com/office/powerpoint/2010/main" val="198536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2E43AA-44B3-4EE4-9344-1C3CD634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61FE62-EE27-425A-BDA9-49B7C0065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Monica Maceli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045045-9B90-42ED-8C8D-E7925AF549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Associate Professor </a:t>
            </a:r>
            <a:r>
              <a:rPr lang="en-US" dirty="0"/>
              <a:t>at School of Information</a:t>
            </a:r>
          </a:p>
          <a:p>
            <a:pPr lvl="1"/>
            <a:r>
              <a:rPr lang="en-US" dirty="0"/>
              <a:t>Information technologies </a:t>
            </a:r>
          </a:p>
          <a:p>
            <a:r>
              <a:rPr lang="en-US" dirty="0"/>
              <a:t>Teaching and research interests:</a:t>
            </a:r>
          </a:p>
          <a:p>
            <a:pPr lvl="1"/>
            <a:r>
              <a:rPr lang="en-US" dirty="0"/>
              <a:t>Technology education, emerging tech in the information professions, applications of microcontrollers/single-board computers in GLAM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12AB39-51FB-47A4-84F1-82FAD0C05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Basem</a:t>
            </a:r>
            <a:r>
              <a:rPr lang="en-US" dirty="0"/>
              <a:t> Aly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264A37-4281-4E74-BA05-29A9D20450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Associate Director of Research and Strategic Projects, IT</a:t>
            </a:r>
          </a:p>
          <a:p>
            <a:r>
              <a:rPr lang="en-US" dirty="0"/>
              <a:t>Teaching and research interests:</a:t>
            </a:r>
          </a:p>
          <a:p>
            <a:pPr lvl="1"/>
            <a:r>
              <a:rPr lang="en-US" dirty="0"/>
              <a:t>Game Design &amp; VR</a:t>
            </a:r>
          </a:p>
          <a:p>
            <a:pPr lvl="1"/>
            <a:r>
              <a:rPr lang="en-US" dirty="0"/>
              <a:t>Information Theory/ Cybernetics</a:t>
            </a:r>
          </a:p>
          <a:p>
            <a:pPr lvl="1"/>
            <a:r>
              <a:rPr lang="en-US"/>
              <a:t>Hacking </a:t>
            </a:r>
            <a:r>
              <a:rPr lang="en-US" dirty="0"/>
              <a:t>(remote control, hybrid games,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84228-9B61-4B42-9138-DBD175E1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32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48D4FF-C627-4D20-9477-28AF4E52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4" descr="Image result for microcontrollers">
            <a:extLst>
              <a:ext uri="{FF2B5EF4-FFF2-40B4-BE49-F238E27FC236}">
                <a16:creationId xmlns:a16="http://schemas.microsoft.com/office/drawing/2014/main" id="{48246E02-65A1-4B7A-884B-45A66176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200"/>
            <a:ext cx="6523600" cy="65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28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5EEF-1B2C-46C4-9A6B-A205041A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Micro:Bit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E075C-EEEA-4A69-B2B1-DE6E938BA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Nordic nRF51822 – 16 MHz 32-bit ARM Cortex-M0 microcontroller, 256 KB flash memory, 16 KB static ram, 2.4 GHz Bluetooth low energy wireless networking. 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WiFi</a:t>
            </a:r>
            <a:r>
              <a:rPr lang="en-US" dirty="0"/>
              <a:t>?!?</a:t>
            </a:r>
          </a:p>
          <a:p>
            <a:r>
              <a:rPr lang="en-US" dirty="0"/>
              <a:t>NXP/Freescale KL26Z – 48 MHz ARM Cortex-M0+ core microcontroller</a:t>
            </a:r>
          </a:p>
          <a:p>
            <a:r>
              <a:rPr lang="en-US" dirty="0"/>
              <a:t>NXP/Freescale MMA8652 – 3-axis accelerometer sensor via I²C-bus. </a:t>
            </a:r>
          </a:p>
          <a:p>
            <a:r>
              <a:rPr lang="en-US" dirty="0"/>
              <a:t>NXP/Freescale MAG3110 – 3-axis magnetometer sensor via I²C-bus (to act as a compass and metal detector).</a:t>
            </a:r>
          </a:p>
          <a:p>
            <a:r>
              <a:rPr lang="en-US" dirty="0" err="1"/>
              <a:t>MicroUSB</a:t>
            </a:r>
            <a:r>
              <a:rPr lang="en-US" dirty="0"/>
              <a:t> connector, battery connector, 23-pin edge connector for connecting other sensors!</a:t>
            </a:r>
          </a:p>
          <a:p>
            <a:r>
              <a:rPr lang="en-US" dirty="0"/>
              <a:t>Display consisting of 25 LEDs in a 5×5 array.</a:t>
            </a:r>
          </a:p>
          <a:p>
            <a:r>
              <a:rPr lang="en-US" dirty="0"/>
              <a:t>Three tactile pushbuttons (two for user, one for reset)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9F6AA-A97A-405E-8CCE-05680889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6" descr="Image result for micro bit">
            <a:extLst>
              <a:ext uri="{FF2B5EF4-FFF2-40B4-BE49-F238E27FC236}">
                <a16:creationId xmlns:a16="http://schemas.microsoft.com/office/drawing/2014/main" id="{8190CE98-63C2-4317-A39C-7A2CCB78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200"/>
            <a:ext cx="1781175" cy="150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962E6-4EA3-4366-B218-5F3F7AF4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074" name="Picture 2" descr="microcontrollers_microbit_back_gray_labels.jpg">
            <a:extLst>
              <a:ext uri="{FF2B5EF4-FFF2-40B4-BE49-F238E27FC236}">
                <a16:creationId xmlns:a16="http://schemas.microsoft.com/office/drawing/2014/main" id="{6B6204D7-6A64-456E-9EC1-7F1878048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0"/>
            <a:ext cx="9153525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31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6356BB-7B2D-434F-9720-152CAC8D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098" name="Picture 2" descr="microcontrollers_microbit_front_gray_labels.jpg">
            <a:extLst>
              <a:ext uri="{FF2B5EF4-FFF2-40B4-BE49-F238E27FC236}">
                <a16:creationId xmlns:a16="http://schemas.microsoft.com/office/drawing/2014/main" id="{B61A232C-B7D0-48A0-9536-EF2D9192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-1"/>
            <a:ext cx="9172575" cy="687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59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522D3-A791-46D0-A6CE-98E93ED5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266" name="Picture 2" descr="Image result for microbit connected to sensor">
            <a:extLst>
              <a:ext uri="{FF2B5EF4-FFF2-40B4-BE49-F238E27FC236}">
                <a16:creationId xmlns:a16="http://schemas.microsoft.com/office/drawing/2014/main" id="{4BDBDE4E-0FFF-42F0-B1A7-36C99DF85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315092" cy="406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microbit connected to sensor">
            <a:extLst>
              <a:ext uri="{FF2B5EF4-FFF2-40B4-BE49-F238E27FC236}">
                <a16:creationId xmlns:a16="http://schemas.microsoft.com/office/drawing/2014/main" id="{F377AC2C-1757-4E39-84EB-7C404332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69" y="4117975"/>
            <a:ext cx="273078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icrobit temperature sensor connections">
            <a:extLst>
              <a:ext uri="{FF2B5EF4-FFF2-40B4-BE49-F238E27FC236}">
                <a16:creationId xmlns:a16="http://schemas.microsoft.com/office/drawing/2014/main" id="{EDD8E18B-74B6-41BC-BA97-1A0A6192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309" y="4030663"/>
            <a:ext cx="2390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5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86A432-B60B-47B3-B005-92E15238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keyestudio</a:t>
            </a:r>
            <a:r>
              <a:rPr lang="en-US" dirty="0"/>
              <a:t> 37 in 1 Starter Kit for BBC </a:t>
            </a:r>
            <a:r>
              <a:rPr lang="en-US" dirty="0" err="1"/>
              <a:t>micro:bit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67592-706F-4066-B5B3-81A5DC56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174377-DA3A-473F-9224-1D39B68F6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7218E1-05B6-41FB-8DB4-632FE48ECA27}"/>
              </a:ext>
            </a:extLst>
          </p:cNvPr>
          <p:cNvSpPr/>
          <p:nvPr/>
        </p:nvSpPr>
        <p:spPr>
          <a:xfrm>
            <a:off x="5638800" y="2133600"/>
            <a:ext cx="2743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Documentation and code examples:</a:t>
            </a:r>
          </a:p>
          <a:p>
            <a:endParaRPr lang="en-US" sz="2000" dirty="0">
              <a:hlinkClick r:id="rId3"/>
            </a:endParaRPr>
          </a:p>
          <a:p>
            <a:r>
              <a:rPr lang="en-US" sz="2000" dirty="0">
                <a:hlinkClick r:id="rId3"/>
              </a:rPr>
              <a:t>https://wiki.keyestudio.com/KS0361(KS0365)_keyestudio_37_in_1_Starter_Kit_for_BBC_micro:bit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850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76D0-89EF-4E6B-981D-6149879F0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and Sensor Shield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E7E0F-B402-4AF0-ADFE-80CFE4B1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340CE8-2264-4BE5-A1EC-FCB6779D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5983093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289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214E3-BA96-4285-90F9-6F7A4FCF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BD0E62-767B-4202-90AE-7A65B5B5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54" y="424414"/>
            <a:ext cx="5779146" cy="61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91A0F-1A2D-4370-B44C-46FA32E3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Shields?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8849A8-430E-456A-9AC0-E22B144619BF}"/>
              </a:ext>
            </a:extLst>
          </p:cNvPr>
          <p:cNvCxnSpPr/>
          <p:nvPr/>
        </p:nvCxnSpPr>
        <p:spPr>
          <a:xfrm>
            <a:off x="685800" y="4953000"/>
            <a:ext cx="1066800" cy="6959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F6B3E0-08D4-4303-91B0-57CE282A2FB5}"/>
              </a:ext>
            </a:extLst>
          </p:cNvPr>
          <p:cNvCxnSpPr>
            <a:cxnSpLocks/>
          </p:cNvCxnSpPr>
          <p:nvPr/>
        </p:nvCxnSpPr>
        <p:spPr>
          <a:xfrm>
            <a:off x="2209800" y="2164570"/>
            <a:ext cx="609600" cy="12644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6BD3DB-C5B8-4F31-977D-F8489E8DB9E8}"/>
              </a:ext>
            </a:extLst>
          </p:cNvPr>
          <p:cNvSpPr txBox="1"/>
          <p:nvPr/>
        </p:nvSpPr>
        <p:spPr>
          <a:xfrm>
            <a:off x="808294" y="1411484"/>
            <a:ext cx="280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Allows us to easily use all</a:t>
            </a:r>
            <a:br>
              <a:rPr lang="en-US" sz="2000" dirty="0"/>
            </a:br>
            <a:r>
              <a:rPr lang="en-US" sz="2000" dirty="0"/>
              <a:t>pins on the </a:t>
            </a:r>
            <a:r>
              <a:rPr lang="en-US" sz="2000" dirty="0" err="1"/>
              <a:t>MicroBit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18871-B466-4FC7-B62F-F4411454AB04}"/>
              </a:ext>
            </a:extLst>
          </p:cNvPr>
          <p:cNvSpPr txBox="1"/>
          <p:nvPr/>
        </p:nvSpPr>
        <p:spPr>
          <a:xfrm>
            <a:off x="0" y="3014008"/>
            <a:ext cx="175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Allows us to power sensors requiring 5v power (MB alone puts out 3.3v)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5E0B1D-6E3A-45DB-A2EA-BD9C8FE587D7}"/>
              </a:ext>
            </a:extLst>
          </p:cNvPr>
          <p:cNvCxnSpPr>
            <a:cxnSpLocks/>
          </p:cNvCxnSpPr>
          <p:nvPr/>
        </p:nvCxnSpPr>
        <p:spPr>
          <a:xfrm flipH="1">
            <a:off x="7555854" y="2286000"/>
            <a:ext cx="433092" cy="2895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7C0E61-A632-415B-9621-BF719E914A82}"/>
              </a:ext>
            </a:extLst>
          </p:cNvPr>
          <p:cNvSpPr txBox="1"/>
          <p:nvPr/>
        </p:nvSpPr>
        <p:spPr>
          <a:xfrm flipH="1">
            <a:off x="7162800" y="962561"/>
            <a:ext cx="112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USB to program the MB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D52014-8D27-43D6-9631-29AACC7FEB54}"/>
              </a:ext>
            </a:extLst>
          </p:cNvPr>
          <p:cNvCxnSpPr>
            <a:cxnSpLocks/>
          </p:cNvCxnSpPr>
          <p:nvPr/>
        </p:nvCxnSpPr>
        <p:spPr>
          <a:xfrm flipH="1">
            <a:off x="1905001" y="2843332"/>
            <a:ext cx="4117812" cy="18048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CDE4E9-F669-4443-9C08-5CC6550D68DC}"/>
              </a:ext>
            </a:extLst>
          </p:cNvPr>
          <p:cNvSpPr txBox="1"/>
          <p:nvPr/>
        </p:nvSpPr>
        <p:spPr>
          <a:xfrm flipH="1">
            <a:off x="5710030" y="901392"/>
            <a:ext cx="137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shield USB or battery pack for more power</a:t>
            </a:r>
          </a:p>
        </p:txBody>
      </p:sp>
    </p:spTree>
    <p:extLst>
      <p:ext uri="{BB962C8B-B14F-4D97-AF65-F5344CB8AC3E}">
        <p14:creationId xmlns:p14="http://schemas.microsoft.com/office/powerpoint/2010/main" val="1644743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51785-8BEE-40B2-8D3B-1E1CC081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</a:t>
            </a:r>
            <a:r>
              <a:rPr lang="en-US" dirty="0" err="1"/>
              <a:t>Micro:Bit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0C79C-8203-4270-A73E-FDBD1DEFF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Micro:bit</a:t>
            </a:r>
            <a:r>
              <a:rPr lang="en-US" b="1" dirty="0"/>
              <a:t> </a:t>
            </a:r>
            <a:r>
              <a:rPr lang="en-US" dirty="0"/>
              <a:t>was designed for easy coding education with two main options for novices:</a:t>
            </a:r>
          </a:p>
          <a:p>
            <a:pPr lvl="1"/>
            <a:r>
              <a:rPr lang="en-US" b="1" dirty="0"/>
              <a:t>JavaScript Blocks Editor </a:t>
            </a:r>
            <a:r>
              <a:rPr lang="en-US" dirty="0"/>
              <a:t>- drag and drop visual blocks, i.e. visual programming language </a:t>
            </a:r>
          </a:p>
          <a:p>
            <a:pPr lvl="1"/>
            <a:r>
              <a:rPr lang="en-US" b="1" dirty="0"/>
              <a:t>Python Editor </a:t>
            </a:r>
            <a:r>
              <a:rPr lang="en-US" dirty="0"/>
              <a:t>- write code in Python</a:t>
            </a:r>
          </a:p>
          <a:p>
            <a:r>
              <a:rPr lang="en-US" dirty="0"/>
              <a:t>Also, </a:t>
            </a:r>
            <a:r>
              <a:rPr lang="en-US" b="1" dirty="0"/>
              <a:t>Microsoft </a:t>
            </a:r>
            <a:r>
              <a:rPr lang="en-US" b="1" dirty="0" err="1"/>
              <a:t>MakeCode</a:t>
            </a:r>
            <a:r>
              <a:rPr lang="en-US" b="1" dirty="0"/>
              <a:t> </a:t>
            </a:r>
            <a:r>
              <a:rPr lang="en-US" dirty="0"/>
              <a:t>(drag-n-drop block programming or </a:t>
            </a:r>
            <a:r>
              <a:rPr lang="en-US" dirty="0" err="1"/>
              <a:t>Javascript</a:t>
            </a:r>
            <a:r>
              <a:rPr lang="en-US" dirty="0"/>
              <a:t>), </a:t>
            </a:r>
            <a:r>
              <a:rPr lang="en-US" dirty="0" err="1"/>
              <a:t>micropython</a:t>
            </a:r>
            <a:r>
              <a:rPr lang="en-US" dirty="0"/>
              <a:t>, </a:t>
            </a:r>
            <a:r>
              <a:rPr lang="en-US" dirty="0" err="1"/>
              <a:t>mbed</a:t>
            </a:r>
            <a:r>
              <a:rPr lang="en-US" dirty="0"/>
              <a:t>, or Arduino… </a:t>
            </a:r>
          </a:p>
          <a:p>
            <a:pPr lvl="1"/>
            <a:r>
              <a:rPr lang="en-US" dirty="0"/>
              <a:t>Web-based, mobile, and desktop code editor options</a:t>
            </a:r>
          </a:p>
          <a:p>
            <a:endParaRPr lang="en-US" dirty="0"/>
          </a:p>
          <a:p>
            <a:r>
              <a:rPr lang="en-US" dirty="0"/>
              <a:t>Behaves and looks just like a USB thumb </a:t>
            </a:r>
            <a:br>
              <a:rPr lang="en-US" dirty="0"/>
            </a:br>
            <a:r>
              <a:rPr lang="en-US" dirty="0"/>
              <a:t>drive to your computer (Mac, PC, etc.)</a:t>
            </a:r>
          </a:p>
          <a:p>
            <a:pPr lvl="1"/>
            <a:r>
              <a:rPr lang="en-US" dirty="0"/>
              <a:t>No additional software or drivers need to </a:t>
            </a:r>
            <a:br>
              <a:rPr lang="en-US" dirty="0"/>
            </a:br>
            <a:r>
              <a:rPr lang="en-US" dirty="0"/>
              <a:t>be installed!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B594A-4F1C-4A86-A1C2-A2C748D6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4338" name="Picture 2" descr="Image result for microbit in my pc">
            <a:extLst>
              <a:ext uri="{FF2B5EF4-FFF2-40B4-BE49-F238E27FC236}">
                <a16:creationId xmlns:a16="http://schemas.microsoft.com/office/drawing/2014/main" id="{E85EDE69-77B1-43AE-A614-038D9916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01197"/>
            <a:ext cx="3263472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9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B01-AC5A-466B-850E-C28C0ABD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dirty="0"/>
              <a:t>The Mu Python code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11BC-FD90-45A2-A1C5-1FC4C82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https://codewith.mu/en/download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9C402-F3E4-403D-BC86-55659919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39C78-A61A-44D5-883A-8E620EEB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9144000" cy="3929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9172A-A67F-4388-B5C3-C4FE53B7E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3068564"/>
            <a:ext cx="4943475" cy="36624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987D98-0E53-4ADF-B50B-93C13172AC95}"/>
              </a:ext>
            </a:extLst>
          </p:cNvPr>
          <p:cNvSpPr/>
          <p:nvPr/>
        </p:nvSpPr>
        <p:spPr>
          <a:xfrm>
            <a:off x="0" y="2133600"/>
            <a:ext cx="7620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8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Out loud:</a:t>
            </a:r>
          </a:p>
          <a:p>
            <a:pPr lvl="1"/>
            <a:r>
              <a:rPr lang="en-US" sz="2400" dirty="0"/>
              <a:t>Your name (or what you would prefer to be called)</a:t>
            </a:r>
          </a:p>
          <a:p>
            <a:pPr lvl="1"/>
            <a:r>
              <a:rPr lang="en-US" sz="2400" dirty="0"/>
              <a:t>One fun thing you did over the break OR one interesting fact about you</a:t>
            </a:r>
          </a:p>
          <a:p>
            <a:endParaRPr lang="en-US" sz="2400" dirty="0"/>
          </a:p>
          <a:p>
            <a:r>
              <a:rPr lang="en-US" sz="2400" dirty="0"/>
              <a:t>On the notecard: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400" dirty="0"/>
              <a:t>Your name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400" dirty="0"/>
              <a:t>Degree program &amp; career interests (if known!)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400" dirty="0"/>
              <a:t>What experience you have with programming, if any?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400" dirty="0"/>
              <a:t>What is your primary computer? Do you bring this to class typically? (i.e. Mac laptop)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99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1288D6-B13B-48B9-B557-65732BBC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exercises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8E6FA-09D1-4334-876C-617FF550C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the </a:t>
            </a:r>
            <a:r>
              <a:rPr lang="en-US" dirty="0" err="1"/>
              <a:t>Micro:Bit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8E34A-DE4F-4BB5-83DE-B2C65C83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6386" name="Picture 2" descr="Name Tag">
            <a:extLst>
              <a:ext uri="{FF2B5EF4-FFF2-40B4-BE49-F238E27FC236}">
                <a16:creationId xmlns:a16="http://schemas.microsoft.com/office/drawing/2014/main" id="{65A527B9-8B7C-4682-942F-46FED56C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611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EFAC-04BC-486C-B14F-48C675F2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Introductory </a:t>
            </a:r>
            <a:r>
              <a:rPr lang="en-US" dirty="0" err="1"/>
              <a:t>MicroPython</a:t>
            </a:r>
            <a:r>
              <a:rPr lang="en-US" dirty="0"/>
              <a:t>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2B10-9F07-4833-A69F-DB71B7C3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classic “Hello World” </a:t>
            </a:r>
            <a:r>
              <a:rPr lang="en-US" dirty="0">
                <a:hlinkClick r:id="rId2"/>
              </a:rPr>
              <a:t>https://microbit-micropython.readthedocs.io/en/latest/tutorials/hello.html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Also try this with the </a:t>
            </a:r>
            <a:r>
              <a:rPr lang="en-US" dirty="0" err="1"/>
              <a:t>MakeCode</a:t>
            </a:r>
            <a:r>
              <a:rPr lang="en-US" dirty="0"/>
              <a:t> visual editor -&gt; </a:t>
            </a:r>
            <a:r>
              <a:rPr lang="en-US" dirty="0">
                <a:hlinkClick r:id="rId3"/>
              </a:rPr>
              <a:t>https://makecode.microbit.org/#lang=en</a:t>
            </a:r>
            <a:r>
              <a:rPr lang="en-US" dirty="0"/>
              <a:t> </a:t>
            </a:r>
          </a:p>
          <a:p>
            <a:r>
              <a:rPr lang="en-US" dirty="0"/>
              <a:t>Showing image on the LEDs </a:t>
            </a:r>
            <a:r>
              <a:rPr lang="en-US" dirty="0">
                <a:hlinkClick r:id="rId4"/>
              </a:rPr>
              <a:t>https://microbit-micropython.readthedocs.io/en/latest/tutorials/images.html</a:t>
            </a:r>
            <a:r>
              <a:rPr lang="en-US" dirty="0"/>
              <a:t> </a:t>
            </a:r>
          </a:p>
          <a:p>
            <a:r>
              <a:rPr lang="en-US" dirty="0"/>
              <a:t>Responding to gestures </a:t>
            </a:r>
            <a:r>
              <a:rPr lang="en-US" dirty="0">
                <a:hlinkClick r:id="rId5"/>
              </a:rPr>
              <a:t>https://microbit-micropython.readthedocs.io/en/latest/tutorials/gestures.html</a:t>
            </a:r>
            <a:endParaRPr lang="en-US" dirty="0"/>
          </a:p>
          <a:p>
            <a:r>
              <a:rPr lang="en-US" dirty="0"/>
              <a:t>Putting it all together!</a:t>
            </a:r>
          </a:p>
          <a:p>
            <a:pPr lvl="1"/>
            <a:r>
              <a:rPr lang="en-US" dirty="0"/>
              <a:t>Show a smiley face unless the device is shaken, then show the unhappy face</a:t>
            </a:r>
          </a:p>
          <a:p>
            <a:pPr lvl="1"/>
            <a:r>
              <a:rPr lang="en-US" dirty="0"/>
              <a:t>Bonus – show a randomly selected face anytime you shake the device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18A6C-43E0-4122-A135-BBEFA122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1E63-E1F4-40CD-B271-5331EC33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&amp; gadgets electronic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BD6A-E55E-429D-BF0D-0452D6A31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36FD-5029-4D83-96A0-8441A027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 descr="Image result for smart circuits">
            <a:extLst>
              <a:ext uri="{FF2B5EF4-FFF2-40B4-BE49-F238E27FC236}">
                <a16:creationId xmlns:a16="http://schemas.microsoft.com/office/drawing/2014/main" id="{EC7FE180-B44E-4B62-B543-D9647ADC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096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31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800" dirty="0"/>
              <a:t>Do readings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800" dirty="0"/>
              <a:t>Purchase the </a:t>
            </a:r>
            <a:r>
              <a:rPr lang="en-US" sz="2800" dirty="0" err="1"/>
              <a:t>keyestudio</a:t>
            </a:r>
            <a:r>
              <a:rPr lang="en-US" sz="2800" dirty="0"/>
              <a:t> 37 in 1 Starter Kit for BBC </a:t>
            </a:r>
            <a:r>
              <a:rPr lang="en-US" sz="2800" dirty="0" err="1"/>
              <a:t>micro:bit</a:t>
            </a:r>
            <a:r>
              <a:rPr lang="en-US" sz="2800" dirty="0"/>
              <a:t>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600" dirty="0"/>
              <a:t>Install the Mu code editor (</a:t>
            </a:r>
            <a:r>
              <a:rPr lang="en-US" sz="2600" dirty="0">
                <a:hlinkClick r:id="rId2"/>
              </a:rPr>
              <a:t>https://codewith.mu/en/download</a:t>
            </a:r>
            <a:r>
              <a:rPr lang="en-US" sz="2600" dirty="0"/>
              <a:t>)</a:t>
            </a:r>
            <a:endParaRPr lang="en-US" dirty="0"/>
          </a:p>
          <a:p>
            <a:pPr marL="571500" indent="-457200">
              <a:buFont typeface="+mj-lt"/>
              <a:buAutoNum type="arabicPeriod"/>
            </a:pPr>
            <a:r>
              <a:rPr lang="en-US" sz="2600" dirty="0"/>
              <a:t>When you get your </a:t>
            </a:r>
            <a:r>
              <a:rPr lang="en-US" sz="2600" dirty="0" err="1"/>
              <a:t>MicroBit</a:t>
            </a:r>
            <a:r>
              <a:rPr lang="en-US" sz="2600" dirty="0"/>
              <a:t>, use Mu to practice loading one of today’s examples onto your to </a:t>
            </a:r>
            <a:r>
              <a:rPr lang="en-US" sz="2600"/>
              <a:t>test it out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Syllabus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Course description/outcomes, assignments &amp; grading, policies, and schedule of topics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219200"/>
            <a:ext cx="27432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989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he Official BBC micro:bit User Guide">
            <a:extLst>
              <a:ext uri="{FF2B5EF4-FFF2-40B4-BE49-F238E27FC236}">
                <a16:creationId xmlns:a16="http://schemas.microsoft.com/office/drawing/2014/main" id="{0A9D7017-F25C-4128-A532-79F49ABD1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7" r="29809" b="12754"/>
          <a:stretch/>
        </p:blipFill>
        <p:spPr bwMode="auto">
          <a:xfrm>
            <a:off x="4038600" y="1050924"/>
            <a:ext cx="4133850" cy="580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Image result for Think Python: How to Think Like a Computer Scientist, 2nd Ed">
            <a:extLst>
              <a:ext uri="{FF2B5EF4-FFF2-40B4-BE49-F238E27FC236}">
                <a16:creationId xmlns:a16="http://schemas.microsoft.com/office/drawing/2014/main" id="{59CB67A5-D851-4CF3-88FF-B02305DE0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36290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5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DEC24-C92F-41F4-958B-C56F4729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 descr="Image result for microbit">
            <a:extLst>
              <a:ext uri="{FF2B5EF4-FFF2-40B4-BE49-F238E27FC236}">
                <a16:creationId xmlns:a16="http://schemas.microsoft.com/office/drawing/2014/main" id="{44744389-70AF-4CD4-85A1-D74BE37C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33400"/>
            <a:ext cx="82677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04861048-7A46-44FD-A2F5-FCAC68B0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5285581"/>
            <a:ext cx="4569613" cy="15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 python editor">
            <a:extLst>
              <a:ext uri="{FF2B5EF4-FFF2-40B4-BE49-F238E27FC236}">
                <a16:creationId xmlns:a16="http://schemas.microsoft.com/office/drawing/2014/main" id="{97860BD2-DEBE-4E9E-8353-485BF4CFA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59" y="4191000"/>
            <a:ext cx="1519238" cy="15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DCAD57-8EA1-4DF1-9725-8416E6B6B7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9" t="5555" r="27501" b="12963"/>
          <a:stretch/>
        </p:blipFill>
        <p:spPr>
          <a:xfrm>
            <a:off x="5373294" y="4326379"/>
            <a:ext cx="3770706" cy="2468915"/>
          </a:xfrm>
          <a:prstGeom prst="rect">
            <a:avLst/>
          </a:prstGeom>
        </p:spPr>
      </p:pic>
      <p:pic>
        <p:nvPicPr>
          <p:cNvPr id="1026" name="Picture 2" descr="Image result for micropython">
            <a:extLst>
              <a:ext uri="{FF2B5EF4-FFF2-40B4-BE49-F238E27FC236}">
                <a16:creationId xmlns:a16="http://schemas.microsoft.com/office/drawing/2014/main" id="{3DFBF32A-BBDC-4CA7-912F-1D775839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8" y="2514600"/>
            <a:ext cx="2833687" cy="288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Lms.pratt.edu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Where to find lectures and other materials and assignment submission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3" name="Picture 5" descr="http://lms.edinaschools.org/pluginfile.php/2/course/section/1/Mood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80" y="1295400"/>
            <a:ext cx="372942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75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2EF710-00E0-4D04-AC0E-3C071C53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Class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F3A71-8A36-40E0-9EF0-06A02CD91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Part 1:</a:t>
            </a:r>
          </a:p>
          <a:p>
            <a:pPr lvl="1"/>
            <a:r>
              <a:rPr lang="en-US" sz="2400" dirty="0"/>
              <a:t>Lecture and/or discussion of reading material, question and answers, project brainstorming, design activities, guest speaker, and/or field trips. </a:t>
            </a:r>
          </a:p>
          <a:p>
            <a:r>
              <a:rPr lang="en-US" sz="2400" b="1" dirty="0"/>
              <a:t>Break: </a:t>
            </a:r>
          </a:p>
          <a:p>
            <a:pPr lvl="1"/>
            <a:r>
              <a:rPr lang="en-US" sz="2400" dirty="0"/>
              <a:t>20 minutes</a:t>
            </a:r>
          </a:p>
          <a:p>
            <a:r>
              <a:rPr lang="en-US" sz="2400" b="1" dirty="0"/>
              <a:t>Part 2:</a:t>
            </a:r>
          </a:p>
          <a:p>
            <a:pPr lvl="1"/>
            <a:r>
              <a:rPr lang="en-US" sz="2400" dirty="0"/>
              <a:t>Introduction to new technical material and hands-on lab. Bring your own materials (</a:t>
            </a:r>
            <a:r>
              <a:rPr lang="en-US" sz="2400" dirty="0" err="1"/>
              <a:t>Micro:Bit</a:t>
            </a:r>
            <a:r>
              <a:rPr lang="en-US" sz="2400" dirty="0"/>
              <a:t> and accessories) to complete the activities! (There will be a few extras available if needed). Bring a USB drive or save your work to the cloud (e.g. Google Drive, Dropbox).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1D892-8D76-4D31-92E4-4A75D259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6EF3-C339-4287-BC4F-C0BF4AA88CB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03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POINTVERSION" val="12.0"/>
  <p:tag name="TPVERSION" val="2008"/>
  <p:tag name="PPVERSION" val="12.0"/>
  <p:tag name="TPFULLVERSION" val="4.3.2.1178"/>
  <p:tag name="DELIMITERS" val="3.1"/>
  <p:tag name="SHOWBARVISIBLE" val="True"/>
  <p:tag name="EXPANDSHOWBAR" val="True"/>
  <p:tag name="USESECONDARYMONITOR" val="True"/>
  <p:tag name="SAVECSVWITHSESSION" val="True"/>
  <p:tag name="CSVFORMAT" val="0"/>
  <p:tag name="BULLETTYPE" val="3"/>
  <p:tag name="ANSWERNOWSTYLE" val="-1"/>
  <p:tag name="ANSWERNOWTEXT" val="Answer Now"/>
  <p:tag name="COUNTDOWNSTYLE" val="-1"/>
  <p:tag name="RESPCOUNTERSTYLE" val="-1"/>
  <p:tag name="RESPCOUNTERFORMAT" val="0"/>
  <p:tag name="RESPTABLESTYLE" val="-1"/>
  <p:tag name="COUNTDOWNSECONDS" val="10"/>
  <p:tag name="INPUTSOURCE" val="1"/>
  <p:tag name="NUMRESPONSES" val="1"/>
  <p:tag name="ALLOWDUPLICATES" val="False"/>
  <p:tag name="BACKUPSESSIONS" val="True"/>
  <p:tag name="BACKUPMAINTENANCE" val="7"/>
  <p:tag name="CHARTVALUEFORMAT" val="0%"/>
  <p:tag name="AUTOADVANCE" val="False"/>
  <p:tag name="REVIEWONLY" val="False"/>
  <p:tag name="ROTATIONINTERVAL" val="2"/>
  <p:tag name="AUTOUPDATEALIASES" val="True"/>
  <p:tag name="STDCHART" val="1"/>
  <p:tag name="RACEENDPOINTS" val="100"/>
  <p:tag name="RACERSMAXDISPLAYED" val="5"/>
  <p:tag name="RACEANIMATIONSPEED" val="3"/>
  <p:tag name="SKIPREMAININGRACESLIDES" val="True"/>
  <p:tag name="PARTICIPANTSINLEADERBOARD" val="5"/>
  <p:tag name="TEAMSINLEADERBOARD" val="5"/>
  <p:tag name="MAXRESPONDERS" val="5"/>
  <p:tag name="BUBBLENAMEVISIBLE" val="True"/>
  <p:tag name="BUBBLESIZEVISIBLE" val="True"/>
  <p:tag name="BUBBLEVALUEFORMAT" val="0.0"/>
  <p:tag name="BUBBLEGROUPING" val="3"/>
  <p:tag name="DEFAULTNUMTEAMS" val="5"/>
  <p:tag name="CUSTOMGRIDBACKCOLOR" val="-722948"/>
  <p:tag name="CUSTOMCELLFORECOLOR" val="-16777216"/>
  <p:tag name="CUSTOMCELLBACKCOLOR1" val="-657956"/>
  <p:tag name="CUSTOMCELLBACKCOLOR2" val="-13395457"/>
  <p:tag name="CUSTOMCELLBACKCOLOR3" val="-268652"/>
  <p:tag name="CUSTOMCELLBACKCOLOR4" val="-8355712"/>
  <p:tag name="USESCHEMECOLORS" val="True"/>
  <p:tag name="DISPLAYNAME" val="True"/>
  <p:tag name="DISPLAYDEVICENUMBER" val="True"/>
  <p:tag name="DISPLAYDEVICEID" val="True"/>
  <p:tag name="GRIDOPACITY" val="90"/>
  <p:tag name="GRIDROTATIONINTERVAL" val="2"/>
  <p:tag name="AUTOSIZEGRID" val="True"/>
  <p:tag name="GRIDSIZE" val="{Width=800, Height=600}"/>
  <p:tag name="GRIDPOSITION" val="1"/>
  <p:tag name="GRIDFONTSIZE" val="12"/>
  <p:tag name="POLLINGCYCLE" val="2"/>
  <p:tag name="CHARTCOLORS" val="0"/>
  <p:tag name="CHARTLABELS" val="1"/>
  <p:tag name="RESETCHARTS" val="True"/>
  <p:tag name="INCLUDENONRESPONDERS" val="False"/>
  <p:tag name="MULTIRESPDIVISOR" val="1"/>
  <p:tag name="INCLUDEPPT" val="True"/>
  <p:tag name="ALLOWUSERFEEDBACK" val="True"/>
  <p:tag name="CORRECTPOINTVALUE" val="1"/>
  <p:tag name="INCORRECTPOINTVALUE" val="0"/>
  <p:tag name="REALTIMEBACKUP" val="False"/>
  <p:tag name="REALTIMEBACKUPPATH" val="(None)"/>
  <p:tag name="ZEROBASED" val="False"/>
  <p:tag name="AUTOADJUSTPARTRANGE" val="True"/>
  <p:tag name="CHARTSCALE" val="True"/>
  <p:tag name="ADVANCEDSETTINGSVIEW" val="False"/>
  <p:tag name="FIBDISPLAYRESULTS" val="True"/>
  <p:tag name="FIBNUMRESULTS" val="5"/>
  <p:tag name="FIBINCLUDEOTHER" val="True"/>
  <p:tag name="FIBDISPLAYKEYWORDS" val="True"/>
  <p:tag name="PRRESPONSE1" val="10"/>
  <p:tag name="PRRESPONSE2" val="9"/>
  <p:tag name="PRRESPONSE3" val="8"/>
  <p:tag name="PRRESPONSE4" val="7"/>
  <p:tag name="PRRESPONSE5" val="6"/>
  <p:tag name="PRRESPONSE6" val="5"/>
  <p:tag name="PRRESPONSE7" val="4"/>
  <p:tag name="PRRESPONSE8" val="3"/>
  <p:tag name="PRRESPONSE9" val="2"/>
  <p:tag name="PRRESPONSE10" val="1"/>
  <p:tag name="SHOWFLASHWARNING" val="True"/>
  <p:tag name="ALWAYSOPENPOLL" val="Fals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2115</TotalTime>
  <Words>1499</Words>
  <Application>Microsoft Office PowerPoint</Application>
  <PresentationFormat>On-screen Show (4:3)</PresentationFormat>
  <Paragraphs>215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</vt:lpstr>
      <vt:lpstr>Guardian</vt:lpstr>
      <vt:lpstr>Adjacency</vt:lpstr>
      <vt:lpstr>INFO 697 - Rapid Prototyping and Physical Computing</vt:lpstr>
      <vt:lpstr>Introductions</vt:lpstr>
      <vt:lpstr>Instructors</vt:lpstr>
      <vt:lpstr>Who are you?</vt:lpstr>
      <vt:lpstr>Syllabus</vt:lpstr>
      <vt:lpstr>PowerPoint Presentation</vt:lpstr>
      <vt:lpstr>PowerPoint Presentation</vt:lpstr>
      <vt:lpstr>Lms.pratt.edu</vt:lpstr>
      <vt:lpstr>Weekly Class Structure</vt:lpstr>
      <vt:lpstr>How did we get here?</vt:lpstr>
      <vt:lpstr>PowerPoint Presentation</vt:lpstr>
      <vt:lpstr>The Maker Culture </vt:lpstr>
      <vt:lpstr>PowerPoint Presentation</vt:lpstr>
      <vt:lpstr>What do makers make?</vt:lpstr>
      <vt:lpstr>Utopian Vision</vt:lpstr>
      <vt:lpstr>How does “making” fit into our design practices?</vt:lpstr>
      <vt:lpstr>Physical computing</vt:lpstr>
      <vt:lpstr>Humans and Machines</vt:lpstr>
      <vt:lpstr>PowerPoint Presentation</vt:lpstr>
      <vt:lpstr>PowerPoint Presentation</vt:lpstr>
      <vt:lpstr>PowerPoint Presentation</vt:lpstr>
      <vt:lpstr>Physical Computing</vt:lpstr>
      <vt:lpstr>A Transducer</vt:lpstr>
      <vt:lpstr>Interaction: Input, Output, and Processing</vt:lpstr>
      <vt:lpstr>Physical Computing</vt:lpstr>
      <vt:lpstr>Microcontroller basics</vt:lpstr>
      <vt:lpstr>Microcontrollers</vt:lpstr>
      <vt:lpstr>Arduino and Alternatives</vt:lpstr>
      <vt:lpstr>PowerPoint Presentation</vt:lpstr>
      <vt:lpstr>PowerPoint Presentation</vt:lpstr>
      <vt:lpstr>The Micro:Bit </vt:lpstr>
      <vt:lpstr>PowerPoint Presentation</vt:lpstr>
      <vt:lpstr>PowerPoint Presentation</vt:lpstr>
      <vt:lpstr>PowerPoint Presentation</vt:lpstr>
      <vt:lpstr>keyestudio 37 in 1 Starter Kit for BBC micro:bit</vt:lpstr>
      <vt:lpstr>Micro:Bit and Sensor Shield</vt:lpstr>
      <vt:lpstr>Shields?</vt:lpstr>
      <vt:lpstr>Programming the Micro:Bit</vt:lpstr>
      <vt:lpstr>The Mu Python code editor</vt:lpstr>
      <vt:lpstr>micro:bit exercises</vt:lpstr>
      <vt:lpstr>Introductory MicroPython Tutorials</vt:lpstr>
      <vt:lpstr>Games &amp; gadgets electronic lab</vt:lpstr>
      <vt:lpstr>For Next Week</vt:lpstr>
    </vt:vector>
  </TitlesOfParts>
  <Company>Drexel 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105: Technology Use Poll</dc:title>
  <dc:creator>monica</dc:creator>
  <cp:lastModifiedBy>mmaceli</cp:lastModifiedBy>
  <cp:revision>470</cp:revision>
  <dcterms:created xsi:type="dcterms:W3CDTF">2011-08-14T14:33:50Z</dcterms:created>
  <dcterms:modified xsi:type="dcterms:W3CDTF">2020-01-20T14:39:48Z</dcterms:modified>
</cp:coreProperties>
</file>